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5" r:id="rId3"/>
    <p:sldId id="266" r:id="rId4"/>
    <p:sldId id="267" r:id="rId5"/>
    <p:sldId id="268" r:id="rId6"/>
    <p:sldId id="270" r:id="rId7"/>
    <p:sldId id="271" r:id="rId8"/>
    <p:sldId id="273" r:id="rId9"/>
  </p:sldIdLst>
  <p:sldSz cx="12192000" cy="6858000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</p:extLst>
  </p:showPr>
  <p:clrMru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Objects="1">
      <p:cViewPr varScale="1">
        <p:scale>
          <a:sx n="63" d="100"/>
          <a:sy n="63" d="100"/>
        </p:scale>
        <p:origin x="-739" y="-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3835" cy="14719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5035" cy="17557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2017-06-13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320"/>
            <a:ext cx="2743835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609600" y="274320"/>
            <a:ext cx="8034655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2017-06-13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86897" y="498766"/>
            <a:ext cx="96182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6/13/2017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2908300"/>
            <a:ext cx="10363200" cy="1499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3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963295" y="4406900"/>
            <a:ext cx="1036320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2017-06-13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2"/>
          </p:nvPr>
        </p:nvSpPr>
        <p:spPr>
          <a:xfrm>
            <a:off x="6193155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2017-06-13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6193155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 noGrp="1"/>
          </p:cNvSpPr>
          <p:nvPr>
            <p:ph idx="3"/>
          </p:nvPr>
        </p:nvSpPr>
        <p:spPr>
          <a:xfrm>
            <a:off x="609600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 idx="4"/>
          </p:nvPr>
        </p:nvSpPr>
        <p:spPr>
          <a:xfrm>
            <a:off x="6193155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2017-06-13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8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2017-06-13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2017-06-13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2017-06-13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3"/>
          <p:cNvSpPr txBox="1">
            <a:spLocks noGrp="1"/>
          </p:cNvSpPr>
          <p:nvPr>
            <p:ph type="pic" idx="2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2017-06-13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2017-06-13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2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2017-06-13</a:t>
            </a:fld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3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google.co.kr/url?sa=i&amp;rct=j&amp;q=&amp;esrc=s&amp;source=images&amp;cd=&amp;cad=rja&amp;uact=8&amp;ved=0ahUKEwjYwo_LubjUAhXLnZQKHagVCAAQjRwIBw&amp;url=http://www.cornerstonelearningacademy.net/Child-Education-Houston-TX.html&amp;psig=AFQjCNEPbvme7aoVmHWliE0sfN7uW_7G4g&amp;ust=1497361389580239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1g_TQ_rjUAhUHT7wKHfSoAskQjRwIBw&amp;url=https://www.iconfinder.com/icons/1651782/fatigue_illness_shortness_of_breath_sick_tired_unhealthy_unwell_icon&amp;psig=AFQjCNHltXjWi7MPiic1kuke0Lta33eFWQ&amp;ust=149738033757321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co.kr/url?sa=i&amp;rct=j&amp;q=&amp;esrc=s&amp;source=images&amp;cd=&amp;cad=rja&amp;uact=8&amp;ved=0ahUKEwj95q2niLnUAhVETbwKHZ1CDdEQjRwIBw&amp;url=https://www.iconfinder.com/icons/329952/apple_cell_cellphone_cellular_phone_device_mobile_phone_smartphone_icon&amp;psig=AFQjCNHxsXTseb2vWDyD9kETQwYJR4b_lA&amp;ust=1497382835289519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hyperlink" Target="https://www.google.co.kr/url?sa=i&amp;rct=j&amp;q=&amp;esrc=s&amp;source=images&amp;cd=&amp;cad=rja&amp;uact=8&amp;ved=0ahUKEwjbsrrDh7nUAhXCVLwKHbyNDMgQjRwIBw&amp;url=https://bigcommunity.net/big_news/google-contact-lens/&amp;psig=AFQjCNEjKbvyNaYpJ49Uw37hpZdm6vzQuQ&amp;ust=149738264269314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google.co.kr/url?sa=i&amp;rct=j&amp;q=&amp;esrc=s&amp;source=images&amp;cd=&amp;cad=rja&amp;uact=8&amp;ved=0ahUKEwiAnYXsjLnUAhUBVLwKHZ3rCPUQjRwIBw&amp;url=http://www.segye.com/newsView/20121026022098&amp;psig=AFQjCNF94V-aryqVl-KCMGjGf0QhiTN47w&amp;ust=1497383948416930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ved=0ahUKEwiPldzmkLnUAhXIfrwKHZidCkAQjRwIBw&amp;url=https://www.iconfinder.com/icons/338549/analytics_business_growth_graph_marketing_icon&amp;psig=AFQjCNG-Tk9TRUrnhUXvvFTE3AcCotXH4g&amp;ust=1497385162876337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://www.google.co.kr/url?sa=i&amp;rct=j&amp;q=&amp;esrc=s&amp;source=images&amp;cd=&amp;cad=rja&amp;uact=8&amp;ved=0ahUKEwiw8f2_j7nUAhWGErwKHTqECD4QjRwIBw&amp;url=http://segulla7000.tistory.com/entry/%EC%9D%B8%EB%8F%84%EB%84%A4%EC%8B%9C%EC%95%84-%EC%86%8C%EB%B9%84%EC%9E%90-80%EA%B0%80-SNS%EC%97%90%EC%84%9C-%EB%B3%B8-%EC%A0%9C%ED%92%88-%EA%B5%AC%EC%9E%85%E2%80%9D&amp;psig=AFQjCNFE9nwQxshtcxeVquWcx5Zq-MFpHQ&amp;ust=1497384869831030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google.co.kr/url?sa=i&amp;rct=j&amp;q=&amp;esrc=s&amp;source=images&amp;cd=&amp;cad=rja&amp;uact=8&amp;ved=0ahUKEwjBxdvdkLnUAhVLEbwKHdqdC5sQjRwIBw&amp;url=https://www.iconfinder.com/icons/217116/ads_billboard_internet_marketing_icon&amp;psig=AFQjCNG-Tk9TRUrnhUXvvFTE3AcCotXH4g&amp;ust=1497385162876337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google.co.kr/url?sa=i&amp;rct=j&amp;q=&amp;esrc=s&amp;source=images&amp;cd=&amp;cad=rja&amp;uact=8&amp;ved=0ahUKEwim0s70j7nUAhVByLwKHdLpACcQjRwIBw&amp;url=https://support.google.com/adwords/answer/6309936?hl=en&amp;psig=AFQjCNFHr2-NqIu1X7ZPTDsdhVEcz5Jy6Q&amp;ust=1497384983971357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google.co.kr/url?sa=i&amp;rct=j&amp;q=&amp;esrc=s&amp;source=images&amp;cd=&amp;cad=rja&amp;uact=8&amp;ved=0ahUKEwidmaCdkbnUAhULu7wKHWjMBioQjRwIBw&amp;url=https://www.thebalance.com/thank-you-phrases-and-wording-2064014&amp;psig=AFQjCNFUYQlq3mxI2F7xHoIsY71H2pz4yw&amp;ust=1497385339520200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ild education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350046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980270" y="4000504"/>
            <a:ext cx="92592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en-US" sz="5400" b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유아교육용 사물 인식 프로그램 </a:t>
            </a:r>
            <a:endParaRPr lang="ko-KR" alt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386983" y="5610541"/>
            <a:ext cx="2583360" cy="1033169"/>
            <a:chOff x="9386983" y="5610541"/>
            <a:chExt cx="2583360" cy="1033169"/>
          </a:xfrm>
        </p:grpSpPr>
        <p:sp>
          <p:nvSpPr>
            <p:cNvPr id="8" name="TextBox 7"/>
            <p:cNvSpPr txBox="1"/>
            <p:nvPr/>
          </p:nvSpPr>
          <p:spPr>
            <a:xfrm>
              <a:off x="9386983" y="5610541"/>
              <a:ext cx="7809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휴먼옛체" pitchFamily="18" charset="-127"/>
                  <a:ea typeface="휴먼옛체" pitchFamily="18" charset="-127"/>
                </a:rPr>
                <a:t>7</a:t>
              </a:r>
              <a:r>
                <a:rPr altLang="en-US" sz="2400" smtClean="0">
                  <a:latin typeface="휴먼옛체" pitchFamily="18" charset="-127"/>
                  <a:ea typeface="휴먼옛체" pitchFamily="18" charset="-127"/>
                </a:rPr>
                <a:t>조 </a:t>
              </a:r>
              <a:endParaRPr lang="en-US" altLang="en-US" sz="2400" dirty="0" smtClean="0">
                <a:latin typeface="휴먼옛체" pitchFamily="18" charset="-127"/>
                <a:ea typeface="휴먼옛체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10777" y="5628047"/>
              <a:ext cx="21595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en-US" sz="2000" dirty="0" smtClean="0">
                  <a:latin typeface="휴먼옛체" pitchFamily="18" charset="-127"/>
                  <a:ea typeface="휴먼옛체" pitchFamily="18" charset="-127"/>
                </a:rPr>
                <a:t>122962 </a:t>
              </a:r>
              <a:r>
                <a:rPr altLang="en-US" sz="2000" smtClean="0">
                  <a:latin typeface="휴먼옛체" pitchFamily="18" charset="-127"/>
                  <a:ea typeface="휴먼옛체" pitchFamily="18" charset="-127"/>
                </a:rPr>
                <a:t>김준서</a:t>
              </a:r>
              <a:endParaRPr lang="en-US" altLang="en-US" sz="2000" dirty="0" smtClean="0">
                <a:latin typeface="휴먼옛체" pitchFamily="18" charset="-127"/>
                <a:ea typeface="휴먼옛체" pitchFamily="18" charset="-127"/>
              </a:endParaRPr>
            </a:p>
            <a:p>
              <a:pPr algn="r"/>
              <a:r>
                <a:rPr lang="en-US" altLang="en-US" sz="2000" dirty="0" smtClean="0">
                  <a:latin typeface="휴먼옛체" pitchFamily="18" charset="-127"/>
                  <a:ea typeface="휴먼옛체" pitchFamily="18" charset="-127"/>
                </a:rPr>
                <a:t>122993 </a:t>
              </a:r>
              <a:r>
                <a:rPr altLang="en-US" sz="2000" smtClean="0">
                  <a:latin typeface="휴먼옛체" pitchFamily="18" charset="-127"/>
                  <a:ea typeface="휴먼옛체" pitchFamily="18" charset="-127"/>
                </a:rPr>
                <a:t>최병진</a:t>
              </a:r>
              <a:endParaRPr lang="en-US" altLang="en-US" sz="2000" dirty="0" smtClean="0">
                <a:latin typeface="휴먼옛체" pitchFamily="18" charset="-127"/>
                <a:ea typeface="휴먼옛체" pitchFamily="18" charset="-127"/>
              </a:endParaRPr>
            </a:p>
            <a:p>
              <a:pPr algn="r"/>
              <a:r>
                <a:rPr lang="en-US" altLang="en-US" sz="2000" dirty="0" smtClean="0">
                  <a:latin typeface="휴먼옛체" pitchFamily="18" charset="-127"/>
                  <a:ea typeface="휴먼옛체" pitchFamily="18" charset="-127"/>
                </a:rPr>
                <a:t>14011769 </a:t>
              </a:r>
              <a:r>
                <a:rPr altLang="en-US" sz="2000" smtClean="0">
                  <a:latin typeface="휴먼옛체" pitchFamily="18" charset="-127"/>
                  <a:ea typeface="휴먼옛체" pitchFamily="18" charset="-127"/>
                </a:rPr>
                <a:t>김동환</a:t>
              </a:r>
              <a:endParaRPr lang="en-US" altLang="en-US" sz="2000" dirty="0" smtClean="0">
                <a:latin typeface="휴먼옛체" pitchFamily="18" charset="-127"/>
                <a:ea typeface="휴먼옛체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045" y="304800"/>
            <a:ext cx="11583908" cy="632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1998" y="548710"/>
            <a:ext cx="2990831" cy="1256027"/>
          </a:xfrm>
          <a:custGeom>
            <a:avLst/>
            <a:gdLst/>
            <a:ahLst/>
            <a:cxnLst/>
            <a:rect l="l" t="t" r="r" b="b"/>
            <a:pathLst>
              <a:path w="5980430" h="1960245">
                <a:moveTo>
                  <a:pt x="2125707" y="1488960"/>
                </a:moveTo>
                <a:lnTo>
                  <a:pt x="1060665" y="1488960"/>
                </a:lnTo>
                <a:lnTo>
                  <a:pt x="471843" y="1959787"/>
                </a:lnTo>
                <a:lnTo>
                  <a:pt x="2125707" y="1488960"/>
                </a:lnTo>
                <a:close/>
              </a:path>
              <a:path w="5980430" h="1960245">
                <a:moveTo>
                  <a:pt x="5721184" y="0"/>
                </a:moveTo>
                <a:lnTo>
                  <a:pt x="170192" y="443268"/>
                </a:lnTo>
                <a:lnTo>
                  <a:pt x="121547" y="453799"/>
                </a:lnTo>
                <a:lnTo>
                  <a:pt x="78852" y="475972"/>
                </a:lnTo>
                <a:lnTo>
                  <a:pt x="43729" y="507882"/>
                </a:lnTo>
                <a:lnTo>
                  <a:pt x="17798" y="547626"/>
                </a:lnTo>
                <a:lnTo>
                  <a:pt x="2681" y="593300"/>
                </a:lnTo>
                <a:lnTo>
                  <a:pt x="0" y="643001"/>
                </a:lnTo>
                <a:lnTo>
                  <a:pt x="59080" y="1382801"/>
                </a:lnTo>
                <a:lnTo>
                  <a:pt x="69612" y="1431441"/>
                </a:lnTo>
                <a:lnTo>
                  <a:pt x="91784" y="1474135"/>
                </a:lnTo>
                <a:lnTo>
                  <a:pt x="123693" y="1509260"/>
                </a:lnTo>
                <a:lnTo>
                  <a:pt x="163434" y="1535192"/>
                </a:lnTo>
                <a:lnTo>
                  <a:pt x="209105" y="1550311"/>
                </a:lnTo>
                <a:lnTo>
                  <a:pt x="258800" y="1552994"/>
                </a:lnTo>
                <a:lnTo>
                  <a:pt x="1060665" y="1488960"/>
                </a:lnTo>
                <a:lnTo>
                  <a:pt x="2125707" y="1488960"/>
                </a:lnTo>
                <a:lnTo>
                  <a:pt x="2540901" y="1370761"/>
                </a:lnTo>
                <a:lnTo>
                  <a:pt x="5809805" y="1109726"/>
                </a:lnTo>
                <a:lnTo>
                  <a:pt x="5858445" y="1099194"/>
                </a:lnTo>
                <a:lnTo>
                  <a:pt x="5901139" y="1077021"/>
                </a:lnTo>
                <a:lnTo>
                  <a:pt x="5936264" y="1045111"/>
                </a:lnTo>
                <a:lnTo>
                  <a:pt x="5962197" y="1005367"/>
                </a:lnTo>
                <a:lnTo>
                  <a:pt x="5977315" y="959693"/>
                </a:lnTo>
                <a:lnTo>
                  <a:pt x="5979997" y="909993"/>
                </a:lnTo>
                <a:lnTo>
                  <a:pt x="5920917" y="170192"/>
                </a:lnTo>
                <a:lnTo>
                  <a:pt x="5910386" y="121552"/>
                </a:lnTo>
                <a:lnTo>
                  <a:pt x="5888213" y="78858"/>
                </a:lnTo>
                <a:lnTo>
                  <a:pt x="5856303" y="43734"/>
                </a:lnTo>
                <a:lnTo>
                  <a:pt x="5816559" y="17801"/>
                </a:lnTo>
                <a:lnTo>
                  <a:pt x="5770885" y="2682"/>
                </a:lnTo>
                <a:lnTo>
                  <a:pt x="5721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1360000">
            <a:off x="4411048" y="822457"/>
            <a:ext cx="3100253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04"/>
              </a:lnSpc>
            </a:pPr>
            <a:r>
              <a:rPr lang="en-US" sz="6000" b="1" spc="-437" baseline="-2893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lang="en-US" sz="6000" b="1" spc="-437" baseline="-2893" dirty="0" smtClean="0">
                <a:solidFill>
                  <a:srgbClr val="FFFFFF"/>
                </a:solidFill>
                <a:latin typeface="Calibri"/>
                <a:cs typeface="Calibri"/>
              </a:rPr>
              <a:t>hat is that?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81145" y="428604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en-US" sz="4400" b="1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 제품 구상 동기</a:t>
            </a:r>
            <a:endParaRPr lang="ko-KR" altLang="en-US" sz="4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810116" y="3690802"/>
            <a:ext cx="1473501" cy="714380"/>
          </a:xfrm>
          <a:prstGeom prst="wedgeRoundRectCallout">
            <a:avLst>
              <a:gd name="adj1" fmla="val -89421"/>
              <a:gd name="adj2" fmla="val -178340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object 8"/>
          <p:cNvSpPr txBox="1"/>
          <p:nvPr/>
        </p:nvSpPr>
        <p:spPr>
          <a:xfrm rot="21360000">
            <a:off x="4980745" y="3750765"/>
            <a:ext cx="3100253" cy="558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04"/>
              </a:lnSpc>
            </a:pPr>
            <a:r>
              <a:rPr lang="en-US" sz="6000" b="1" spc="-437" baseline="-2893" dirty="0" smtClean="0">
                <a:solidFill>
                  <a:schemeClr val="bg1"/>
                </a:solidFill>
                <a:latin typeface="Calibri"/>
                <a:cs typeface="Calibri"/>
              </a:rPr>
              <a:t>Why?</a:t>
            </a:r>
            <a:endParaRPr sz="400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1506" name="Picture 2" descr="tired icon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20" y="1804737"/>
            <a:ext cx="2457450" cy="4438651"/>
          </a:xfrm>
          <a:prstGeom prst="rect">
            <a:avLst/>
          </a:prstGeom>
          <a:noFill/>
        </p:spPr>
      </p:pic>
      <p:sp>
        <p:nvSpPr>
          <p:cNvPr id="17" name="구름 모양 설명선 16"/>
          <p:cNvSpPr/>
          <p:nvPr/>
        </p:nvSpPr>
        <p:spPr>
          <a:xfrm>
            <a:off x="5961619" y="1571612"/>
            <a:ext cx="2962204" cy="1928826"/>
          </a:xfrm>
          <a:prstGeom prst="cloudCallout">
            <a:avLst>
              <a:gd name="adj1" fmla="val 72662"/>
              <a:gd name="adj2" fmla="val -136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74123" y="1756609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altLang="en-US" sz="2800" b="1" spc="15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미운 네살</a:t>
            </a:r>
            <a:r>
              <a:rPr lang="en-US" altLang="en-US" sz="2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62799" y="2226742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altLang="en-US" sz="2800" b="1" spc="15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미운 다섯살</a:t>
            </a:r>
            <a:r>
              <a:rPr lang="en-US" altLang="en-US" sz="2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6172" y="2714620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altLang="en-US" sz="2800" b="1" spc="15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미운 일곱살</a:t>
            </a:r>
            <a:r>
              <a:rPr lang="en-US" altLang="en-US" sz="2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?</a:t>
            </a:r>
          </a:p>
        </p:txBody>
      </p:sp>
      <p:sp>
        <p:nvSpPr>
          <p:cNvPr id="21" name="구름 모양 설명선 20"/>
          <p:cNvSpPr/>
          <p:nvPr/>
        </p:nvSpPr>
        <p:spPr>
          <a:xfrm>
            <a:off x="6283617" y="4690820"/>
            <a:ext cx="2640206" cy="1071570"/>
          </a:xfrm>
          <a:prstGeom prst="cloudCallout">
            <a:avLst>
              <a:gd name="adj1" fmla="val 65714"/>
              <a:gd name="adj2" fmla="val -6812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464468" y="4953262"/>
            <a:ext cx="235994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altLang="en-US" sz="2800" b="1" spc="15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미운</a:t>
            </a:r>
            <a:r>
              <a:rPr altLang="en-US" b="1" spc="15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오리</a:t>
            </a:r>
            <a:r>
              <a:rPr altLang="en-US" sz="2800" b="1" spc="15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새끼</a:t>
            </a:r>
            <a:r>
              <a:rPr lang="en-US" altLang="en-US" sz="2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/>
          <p:cNvSpPr/>
          <p:nvPr/>
        </p:nvSpPr>
        <p:spPr>
          <a:xfrm>
            <a:off x="309522" y="311728"/>
            <a:ext cx="11589710" cy="6260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7981145" y="428604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en-US" sz="4400" b="1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 제품 작동 원리</a:t>
            </a:r>
            <a:endParaRPr lang="ko-KR" altLang="en-US" sz="4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739206" y="1618908"/>
            <a:ext cx="2500330" cy="667084"/>
            <a:chOff x="8453454" y="1500174"/>
            <a:chExt cx="2500330" cy="667084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8453454" y="1500174"/>
              <a:ext cx="2500330" cy="66708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853066" y="1571612"/>
              <a:ext cx="17011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altLang="en-US" sz="2800" spc="15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한컴 윤고딕 250" pitchFamily="18" charset="-127"/>
                  <a:ea typeface="한컴 윤고딕 250" pitchFamily="18" charset="-127"/>
                </a:rPr>
                <a:t>사물 인식</a:t>
              </a:r>
              <a:endParaRPr lang="en-US" altLang="en-US" sz="28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739206" y="3476296"/>
            <a:ext cx="2500330" cy="667084"/>
            <a:chOff x="8739206" y="3000372"/>
            <a:chExt cx="2500330" cy="66708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8739206" y="3000372"/>
              <a:ext cx="2500330" cy="66708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67297" y="3071810"/>
              <a:ext cx="2044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altLang="en-US" sz="2800" spc="15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한컴 윤고딕 250" pitchFamily="18" charset="-127"/>
                  <a:ea typeface="한컴 윤고딕 250" pitchFamily="18" charset="-127"/>
                </a:rPr>
                <a:t>데이터 변환</a:t>
              </a:r>
              <a:endParaRPr lang="en-US" altLang="en-US" sz="28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739206" y="5333684"/>
            <a:ext cx="2500330" cy="667084"/>
            <a:chOff x="8453454" y="1500174"/>
            <a:chExt cx="2500330" cy="667084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8453454" y="1500174"/>
              <a:ext cx="2500330" cy="66708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853066" y="1571612"/>
              <a:ext cx="17011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altLang="en-US" sz="2800" spc="15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한컴 윤고딕 250" pitchFamily="18" charset="-127"/>
                  <a:ea typeface="한컴 윤고딕 250" pitchFamily="18" charset="-127"/>
                </a:rPr>
                <a:t>대상 학습</a:t>
              </a:r>
              <a:endParaRPr lang="en-US" altLang="en-US" sz="28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endParaRPr>
            </a:p>
          </p:txBody>
        </p:sp>
      </p:grpSp>
      <p:sp>
        <p:nvSpPr>
          <p:cNvPr id="49" name="아래쪽 화살표 48"/>
          <p:cNvSpPr/>
          <p:nvPr/>
        </p:nvSpPr>
        <p:spPr>
          <a:xfrm>
            <a:off x="9810776" y="2428868"/>
            <a:ext cx="428628" cy="85725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아래쪽 화살표 49"/>
          <p:cNvSpPr/>
          <p:nvPr/>
        </p:nvSpPr>
        <p:spPr>
          <a:xfrm>
            <a:off x="9810776" y="4286256"/>
            <a:ext cx="428628" cy="85725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2" name="Picture 10" descr="smartphone icon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10512" y="928670"/>
            <a:ext cx="5143536" cy="5143537"/>
          </a:xfrm>
          <a:prstGeom prst="rect">
            <a:avLst/>
          </a:prstGeom>
          <a:noFill/>
        </p:spPr>
      </p:pic>
      <p:pic>
        <p:nvPicPr>
          <p:cNvPr id="23556" name="Picture 4" descr="google lens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712" y="857231"/>
            <a:ext cx="8358246" cy="5318883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11668164" y="285728"/>
            <a:ext cx="523836" cy="6572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309522" y="285728"/>
            <a:ext cx="11644394" cy="6357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179918" y="428604"/>
            <a:ext cx="3631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en-US" sz="4400" b="1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제품 가치 제안</a:t>
            </a:r>
            <a:endParaRPr lang="ko-KR" altLang="en-US" sz="4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9918" y="1595182"/>
            <a:ext cx="1273016" cy="667084"/>
            <a:chOff x="8179918" y="1356804"/>
            <a:chExt cx="1273016" cy="667084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8179918" y="1356804"/>
              <a:ext cx="1273016" cy="66708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39140" y="1428242"/>
              <a:ext cx="1213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altLang="en-US" sz="2800" spc="15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한컴 윤고딕 250" pitchFamily="18" charset="-127"/>
                  <a:ea typeface="한컴 윤고딕 250" pitchFamily="18" charset="-127"/>
                </a:rPr>
                <a:t>편리성</a:t>
              </a:r>
              <a:endParaRPr lang="en-US" altLang="en-US" sz="28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179734" y="4000426"/>
            <a:ext cx="1273016" cy="667084"/>
            <a:chOff x="8179918" y="1356804"/>
            <a:chExt cx="1273016" cy="66708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8179918" y="1356804"/>
              <a:ext cx="1273016" cy="66708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39140" y="1428242"/>
              <a:ext cx="1213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altLang="en-US" sz="2800" spc="15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한컴 윤고딕 250" pitchFamily="18" charset="-127"/>
                  <a:ea typeface="한컴 윤고딕 250" pitchFamily="18" charset="-127"/>
                </a:rPr>
                <a:t>효율성</a:t>
              </a:r>
              <a:endParaRPr lang="en-US" altLang="en-US" sz="28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555709" y="2507851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altLang="en-US" sz="2400" spc="150" smtClean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아이 스스로 학습 가능</a:t>
            </a:r>
            <a:endParaRPr lang="en-US" altLang="en-US" sz="2400" spc="150" dirty="0" smtClean="0">
              <a:ln w="11430"/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60988" y="3024436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altLang="en-US" sz="2400" spc="150" smtClean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간편한 접근</a:t>
            </a:r>
            <a:endParaRPr lang="en-US" altLang="en-US" sz="2400" spc="150" dirty="0" smtClean="0">
              <a:ln w="11430"/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398" y="4920225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altLang="en-US" sz="2400" spc="150" smtClean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방대하고 정확한 데이터</a:t>
            </a:r>
            <a:endParaRPr lang="en-US" altLang="en-US" sz="2400" spc="150" dirty="0" smtClean="0">
              <a:ln w="11430"/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60988" y="5467665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altLang="en-US" sz="2400" spc="150" smtClean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자율적 탐구 습관</a:t>
            </a:r>
            <a:endParaRPr lang="en-US" altLang="en-US" sz="2400" spc="150" dirty="0" smtClean="0">
              <a:ln w="11430"/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한컴 윤고딕 250" pitchFamily="18" charset="-127"/>
              <a:ea typeface="한컴 윤고딕 25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189749" y="16551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en-US" smtClean="0"/>
              <a:t>대상 고객</a:t>
            </a:r>
            <a:endParaRPr lang="ko-KR" altLang="en-US" dirty="0"/>
          </a:p>
        </p:txBody>
      </p:sp>
      <p:pic>
        <p:nvPicPr>
          <p:cNvPr id="25606" name="Picture 6" descr="가족 모델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76296" y="1"/>
            <a:ext cx="10297294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981145" y="428604"/>
            <a:ext cx="368241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altLang="en-US" sz="44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제품 판매 대상</a:t>
            </a:r>
            <a:endParaRPr lang="ko-KR" altLang="en-US" sz="4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548956" y="2334120"/>
            <a:ext cx="3143272" cy="975848"/>
            <a:chOff x="8548956" y="2334120"/>
            <a:chExt cx="3143272" cy="975848"/>
          </a:xfrm>
        </p:grpSpPr>
        <p:sp>
          <p:nvSpPr>
            <p:cNvPr id="8" name="타원 7"/>
            <p:cNvSpPr/>
            <p:nvPr/>
          </p:nvSpPr>
          <p:spPr>
            <a:xfrm>
              <a:off x="8548956" y="2334120"/>
              <a:ext cx="3143272" cy="9758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76830" y="2500306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altLang="en-US" sz="3200" spc="15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한컴 윤고딕 250" pitchFamily="18" charset="-127"/>
                  <a:ea typeface="한컴 윤고딕 250" pitchFamily="18" charset="-127"/>
                </a:rPr>
                <a:t>젊은 학부모</a:t>
              </a:r>
              <a:endParaRPr lang="en-US" altLang="en-US" sz="3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560234" y="4381978"/>
            <a:ext cx="3143272" cy="975848"/>
            <a:chOff x="8548956" y="2334120"/>
            <a:chExt cx="3143272" cy="975848"/>
          </a:xfrm>
        </p:grpSpPr>
        <p:sp>
          <p:nvSpPr>
            <p:cNvPr id="14" name="타원 13"/>
            <p:cNvSpPr/>
            <p:nvPr/>
          </p:nvSpPr>
          <p:spPr>
            <a:xfrm>
              <a:off x="8548956" y="2334120"/>
              <a:ext cx="3143272" cy="9758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76830" y="2500306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altLang="en-US" sz="3200" spc="15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한컴 윤고딕 250" pitchFamily="18" charset="-127"/>
                  <a:ea typeface="한컴 윤고딕 250" pitchFamily="18" charset="-127"/>
                </a:rPr>
                <a:t>맞벌이 부부</a:t>
              </a:r>
              <a:endParaRPr lang="en-US" altLang="en-US" sz="3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81145" y="428604"/>
            <a:ext cx="368241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altLang="en-US" sz="44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rPr>
              <a:t>제품 홍보 전략</a:t>
            </a:r>
            <a:endParaRPr lang="ko-KR" altLang="en-US" sz="4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2" name="그룹 11"/>
          <p:cNvGrpSpPr/>
          <p:nvPr/>
        </p:nvGrpSpPr>
        <p:grpSpPr>
          <a:xfrm>
            <a:off x="6096000" y="1643050"/>
            <a:ext cx="3143272" cy="975848"/>
            <a:chOff x="8548956" y="2334120"/>
            <a:chExt cx="3143272" cy="975848"/>
          </a:xfrm>
        </p:grpSpPr>
        <p:sp>
          <p:nvSpPr>
            <p:cNvPr id="8" name="타원 7"/>
            <p:cNvSpPr/>
            <p:nvPr/>
          </p:nvSpPr>
          <p:spPr>
            <a:xfrm>
              <a:off x="8548956" y="2334120"/>
              <a:ext cx="3143272" cy="9758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76830" y="2500306"/>
              <a:ext cx="2159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lang="en-US" altLang="en-US" sz="3200" spc="150" dirty="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한컴 윤고딕 250" pitchFamily="18" charset="-127"/>
                  <a:ea typeface="한컴 윤고딕 250" pitchFamily="18" charset="-127"/>
                </a:rPr>
                <a:t>SNS </a:t>
              </a:r>
              <a:r>
                <a:rPr altLang="en-US" sz="3200" spc="15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한컴 윤고딕 250" pitchFamily="18" charset="-127"/>
                  <a:ea typeface="한컴 윤고딕 250" pitchFamily="18" charset="-127"/>
                </a:rPr>
                <a:t>광고</a:t>
              </a:r>
              <a:endParaRPr lang="en-US" altLang="en-US" sz="3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endParaRPr>
            </a:p>
          </p:txBody>
        </p:sp>
      </p:grpSp>
      <p:grpSp>
        <p:nvGrpSpPr>
          <p:cNvPr id="3" name="그룹 12"/>
          <p:cNvGrpSpPr/>
          <p:nvPr/>
        </p:nvGrpSpPr>
        <p:grpSpPr>
          <a:xfrm>
            <a:off x="8310578" y="3084392"/>
            <a:ext cx="3143272" cy="975848"/>
            <a:chOff x="8548956" y="2334120"/>
            <a:chExt cx="3143272" cy="975848"/>
          </a:xfrm>
        </p:grpSpPr>
        <p:sp>
          <p:nvSpPr>
            <p:cNvPr id="14" name="타원 13"/>
            <p:cNvSpPr/>
            <p:nvPr/>
          </p:nvSpPr>
          <p:spPr>
            <a:xfrm>
              <a:off x="8548956" y="2334120"/>
              <a:ext cx="3143272" cy="9758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76830" y="2500306"/>
              <a:ext cx="24513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altLang="en-US" sz="3200" spc="15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한컴 윤고딕 250" pitchFamily="18" charset="-127"/>
                  <a:ea typeface="한컴 윤고딕 250" pitchFamily="18" charset="-127"/>
                </a:rPr>
                <a:t>어플 내 광고</a:t>
              </a:r>
              <a:endParaRPr lang="en-US" altLang="en-US" sz="3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한컴 윤고딕 250" pitchFamily="18" charset="-127"/>
                <a:ea typeface="한컴 윤고딕 250" pitchFamily="18" charset="-127"/>
              </a:endParaRPr>
            </a:p>
          </p:txBody>
        </p:sp>
      </p:grpSp>
      <p:pic>
        <p:nvPicPr>
          <p:cNvPr id="28674" name="Picture 2" descr="sns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084" y="2884291"/>
            <a:ext cx="6881819" cy="3853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8676" name="Picture 4" descr="app advertisement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00195" y="4496248"/>
            <a:ext cx="4010025" cy="2095501"/>
          </a:xfrm>
          <a:prstGeom prst="rect">
            <a:avLst/>
          </a:prstGeom>
          <a:noFill/>
        </p:spPr>
      </p:pic>
      <p:pic>
        <p:nvPicPr>
          <p:cNvPr id="28680" name="Picture 8" descr="marketing icon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5273" y="341845"/>
            <a:ext cx="2219325" cy="2219326"/>
          </a:xfrm>
          <a:prstGeom prst="rect">
            <a:avLst/>
          </a:prstGeom>
          <a:noFill/>
        </p:spPr>
      </p:pic>
      <p:pic>
        <p:nvPicPr>
          <p:cNvPr id="28682" name="Picture 10" descr="marketing icon에 대한 이미지 검색결과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24166" y="474148"/>
            <a:ext cx="2087022" cy="20870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thank you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Pages>8</Pages>
  <Words>77</Words>
  <Characters>0</Characters>
  <Application>Microsoft Office PowerPoint</Application>
  <DocSecurity>0</DocSecurity>
  <PresentationFormat>사용자 지정</PresentationFormat>
  <Lines>0</Lines>
  <Paragraphs>30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오피스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사진과 언어데이터를 결합한      교육용 언어검색 스마트 웨어러블 기기</dc:title>
  <dc:creator>최 bj</dc:creator>
  <cp:lastModifiedBy>Joonseo Kim</cp:lastModifiedBy>
  <cp:revision>92</cp:revision>
  <dcterms:modified xsi:type="dcterms:W3CDTF">2017-06-13T04:28:26Z</dcterms:modified>
</cp:coreProperties>
</file>